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handoutMasterIdLst>
    <p:handoutMasterId r:id="rId96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30" r:id="rId11"/>
    <p:sldId id="260" r:id="rId12"/>
    <p:sldId id="261" r:id="rId13"/>
    <p:sldId id="262" r:id="rId14"/>
    <p:sldId id="263" r:id="rId15"/>
    <p:sldId id="264" r:id="rId16"/>
    <p:sldId id="271" r:id="rId17"/>
    <p:sldId id="265" r:id="rId18"/>
    <p:sldId id="332" r:id="rId19"/>
    <p:sldId id="345" r:id="rId20"/>
    <p:sldId id="346" r:id="rId21"/>
    <p:sldId id="331" r:id="rId22"/>
    <p:sldId id="342" r:id="rId23"/>
    <p:sldId id="266" r:id="rId24"/>
    <p:sldId id="270" r:id="rId25"/>
    <p:sldId id="283" r:id="rId26"/>
    <p:sldId id="276" r:id="rId27"/>
    <p:sldId id="341" r:id="rId28"/>
    <p:sldId id="278" r:id="rId29"/>
    <p:sldId id="277" r:id="rId30"/>
    <p:sldId id="274" r:id="rId31"/>
    <p:sldId id="297" r:id="rId32"/>
    <p:sldId id="298" r:id="rId33"/>
    <p:sldId id="279" r:id="rId34"/>
    <p:sldId id="322" r:id="rId35"/>
    <p:sldId id="299" r:id="rId36"/>
    <p:sldId id="300" r:id="rId37"/>
    <p:sldId id="273" r:id="rId38"/>
    <p:sldId id="272" r:id="rId39"/>
    <p:sldId id="280" r:id="rId40"/>
    <p:sldId id="347" r:id="rId41"/>
    <p:sldId id="348" r:id="rId42"/>
    <p:sldId id="344" r:id="rId43"/>
    <p:sldId id="281" r:id="rId44"/>
    <p:sldId id="339" r:id="rId45"/>
    <p:sldId id="282" r:id="rId46"/>
    <p:sldId id="323" r:id="rId47"/>
    <p:sldId id="319" r:id="rId48"/>
    <p:sldId id="329" r:id="rId49"/>
    <p:sldId id="320" r:id="rId50"/>
    <p:sldId id="284" r:id="rId51"/>
    <p:sldId id="285" r:id="rId52"/>
    <p:sldId id="286" r:id="rId53"/>
    <p:sldId id="287" r:id="rId54"/>
    <p:sldId id="316" r:id="rId55"/>
    <p:sldId id="321" r:id="rId56"/>
    <p:sldId id="340" r:id="rId57"/>
    <p:sldId id="291" r:id="rId58"/>
    <p:sldId id="288" r:id="rId59"/>
    <p:sldId id="290" r:id="rId60"/>
    <p:sldId id="324" r:id="rId61"/>
    <p:sldId id="292" r:id="rId62"/>
    <p:sldId id="289" r:id="rId63"/>
    <p:sldId id="293" r:id="rId64"/>
    <p:sldId id="351" r:id="rId65"/>
    <p:sldId id="301" r:id="rId66"/>
    <p:sldId id="304" r:id="rId67"/>
    <p:sldId id="305" r:id="rId68"/>
    <p:sldId id="306" r:id="rId69"/>
    <p:sldId id="310" r:id="rId70"/>
    <p:sldId id="294" r:id="rId71"/>
    <p:sldId id="302" r:id="rId72"/>
    <p:sldId id="303" r:id="rId73"/>
    <p:sldId id="325" r:id="rId74"/>
    <p:sldId id="307" r:id="rId75"/>
    <p:sldId id="295" r:id="rId76"/>
    <p:sldId id="296" r:id="rId77"/>
    <p:sldId id="312" r:id="rId78"/>
    <p:sldId id="314" r:id="rId79"/>
    <p:sldId id="350" r:id="rId80"/>
    <p:sldId id="308" r:id="rId81"/>
    <p:sldId id="313" r:id="rId82"/>
    <p:sldId id="309" r:id="rId83"/>
    <p:sldId id="336" r:id="rId84"/>
    <p:sldId id="315" r:id="rId85"/>
    <p:sldId id="338" r:id="rId86"/>
    <p:sldId id="333" r:id="rId87"/>
    <p:sldId id="334" r:id="rId88"/>
    <p:sldId id="335" r:id="rId89"/>
    <p:sldId id="317" r:id="rId90"/>
    <p:sldId id="318" r:id="rId91"/>
    <p:sldId id="326" r:id="rId92"/>
    <p:sldId id="327" r:id="rId93"/>
    <p:sldId id="328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  <p14:sldId id="273"/>
          </p14:sldIdLst>
        </p14:section>
        <p14:section name="Gestalt" id="{106F558D-DC80-4592-AD74-5DCDEFCD59E6}">
          <p14:sldIdLst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293"/>
            <p14:sldId id="351"/>
          </p14:sldIdLst>
        </p14:section>
        <p14:section name="Software" id="{322BAE13-9F21-4551-BC37-F4B647B3542E}">
          <p14:sldIdLst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64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jpeg"/><Relationship Id="rId4" Type="http://schemas.openxmlformats.org/officeDocument/2006/relationships/image" Target="../media/image73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ZWw0t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3886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49373" y="609600"/>
            <a:ext cx="7407935" cy="13716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  <p:pic>
        <p:nvPicPr>
          <p:cNvPr id="18" name="Picture 1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1E8838A-05F3-C70D-338A-B328CE34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1063537" cy="1224000"/>
          </a:xfrm>
          <a:prstGeom prst="rect">
            <a:avLst/>
          </a:prstGeom>
        </p:spPr>
      </p:pic>
      <p:pic>
        <p:nvPicPr>
          <p:cNvPr id="19" name="Picture 1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1816929-0A7D-406A-C4EC-6FAACBC85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3" y="38862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rgbClr val="FF0000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</a:t>
            </a:r>
            <a:r>
              <a:rPr lang="en-US" dirty="0">
                <a:solidFill>
                  <a:srgbClr val="FF0000"/>
                </a:solidFill>
              </a:rPr>
              <a:t>background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perspective</a:t>
            </a:r>
            <a:r>
              <a:rPr lang="en-US" dirty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8192-7079-32B7-4036-12E0AD0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123810" cy="10190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0C86F5-FB5C-9A17-56A2-67B58A6B2B92}"/>
              </a:ext>
            </a:extLst>
          </p:cNvPr>
          <p:cNvGrpSpPr/>
          <p:nvPr/>
        </p:nvGrpSpPr>
        <p:grpSpPr>
          <a:xfrm>
            <a:off x="4191000" y="2940501"/>
            <a:ext cx="4481391" cy="976996"/>
            <a:chOff x="4191000" y="2940501"/>
            <a:chExt cx="4481391" cy="9769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34EBD7-C3FB-2847-D617-C947EB45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2940501"/>
              <a:ext cx="1045960" cy="9769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D99903-3D2C-87A9-DAAE-3B2040E4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427" y="3109416"/>
              <a:ext cx="1190448" cy="6391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15F1C2-4B7D-6645-9CDF-38898161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5724" y="3010075"/>
              <a:ext cx="1936667" cy="8378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258AD6-90FF-0790-ACD5-B322525582BC}"/>
              </a:ext>
            </a:extLst>
          </p:cNvPr>
          <p:cNvGrpSpPr/>
          <p:nvPr/>
        </p:nvGrpSpPr>
        <p:grpSpPr>
          <a:xfrm>
            <a:off x="4210791" y="4724400"/>
            <a:ext cx="3409209" cy="993714"/>
            <a:chOff x="4210791" y="4724400"/>
            <a:chExt cx="3409209" cy="9937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8CA9B6-5A90-B191-6137-1D42885D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0791" y="4724400"/>
              <a:ext cx="1351809" cy="993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02C8B8-E78E-1624-05A3-0DA6B1CB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4286" y="4783162"/>
              <a:ext cx="1685714" cy="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focused on some feature(s) steals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</a:t>
            </a:r>
            <a:r>
              <a:rPr lang="en-US" dirty="0">
                <a:solidFill>
                  <a:srgbClr val="0070C0"/>
                </a:solidFill>
              </a:rPr>
              <a:t>diabetes</a:t>
            </a:r>
            <a:r>
              <a:rPr lang="en-US" dirty="0"/>
              <a:t> separately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23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5720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194488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>
                <a:solidFill>
                  <a:srgbClr val="FF0000"/>
                </a:solidFill>
              </a:rPr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705600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</a:t>
            </a:r>
            <a:r>
              <a:rPr lang="en-US" sz="2000" dirty="0">
                <a:solidFill>
                  <a:srgbClr val="0070C0"/>
                </a:solidFill>
              </a:rPr>
              <a:t>short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medium</a:t>
            </a:r>
            <a:r>
              <a:rPr lang="en-US" sz="2000" dirty="0"/>
              <a:t> &amp; </a:t>
            </a:r>
            <a:r>
              <a:rPr lang="en-US" sz="2000" dirty="0">
                <a:solidFill>
                  <a:srgbClr val="FF0000"/>
                </a:solidFill>
              </a:rPr>
              <a:t>long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prepare or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6993143" y="197251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Caution</a:t>
            </a:r>
            <a:r>
              <a:rPr lang="en-US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0" y="1972518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4FB-CD91-10E5-9145-61E7CAE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in DataViz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4B806-42E1-B1AF-9975-CD12340C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54F-62E3-6993-FEAD-3366BA4C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14"/>
            <a:ext cx="8222673" cy="35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0522-872B-879D-83B3-7BFE1E8B4366}"/>
              </a:ext>
            </a:extLst>
          </p:cNvPr>
          <p:cNvSpPr txBox="1"/>
          <p:nvPr/>
        </p:nvSpPr>
        <p:spPr>
          <a:xfrm>
            <a:off x="457200" y="1143000"/>
            <a:ext cx="82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are several commonsense rules &amp; guidelines for use of color in statistical graphics, maps &amp; info vis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277F-C60D-18BE-071C-8328644D0584}"/>
              </a:ext>
            </a:extLst>
          </p:cNvPr>
          <p:cNvSpPr txBox="1"/>
          <p:nvPr/>
        </p:nvSpPr>
        <p:spPr>
          <a:xfrm>
            <a:off x="464127" y="6248400"/>
            <a:ext cx="738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Alicja</a:t>
            </a:r>
            <a:r>
              <a:rPr lang="en-CA" sz="1400" dirty="0"/>
              <a:t> </a:t>
            </a:r>
            <a:r>
              <a:rPr lang="en-CA" sz="1400" dirty="0" err="1"/>
              <a:t>Gosiewska</a:t>
            </a:r>
            <a:r>
              <a:rPr lang="en-CA" sz="1400" dirty="0"/>
              <a:t>, Data Visualization Techniques, </a:t>
            </a:r>
            <a:r>
              <a:rPr lang="en-CA" sz="1400" dirty="0">
                <a:hlinkClick r:id="rId3"/>
              </a:rPr>
              <a:t>https://bit.ly/3RZWw0t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392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yellow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/>
              <a:t>Avoid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7536</TotalTime>
  <Words>5358</Words>
  <Application>Microsoft Office PowerPoint</Application>
  <PresentationFormat>On-screen Show (4:3)</PresentationFormat>
  <Paragraphs>748</Paragraphs>
  <Slides>93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Arial Narrow</vt:lpstr>
      <vt:lpstr>Calibri</vt:lpstr>
      <vt:lpstr>Lucida Sans Typewriter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Color in DataViz Design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palettes</vt:lpstr>
      <vt:lpstr>Comparing palettes</vt:lpstr>
      <vt:lpstr>Comparing palettes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88</cp:revision>
  <dcterms:created xsi:type="dcterms:W3CDTF">2021-03-24T14:54:27Z</dcterms:created>
  <dcterms:modified xsi:type="dcterms:W3CDTF">2024-01-31T20:44:01Z</dcterms:modified>
</cp:coreProperties>
</file>